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Default Extension="jpeg" ContentType="image/jpeg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gif" ContentType="image/gif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7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0"/>
            <a:ext cx="9144000" cy="6901800"/>
          </a:xfrm>
          <a:prstGeom prst="rect">
            <a:avLst/>
          </a:prstGeom>
          <a:gradFill>
            <a:gsLst>
              <a:gs pos="0">
                <a:srgbClr val="003171"/>
              </a:gs>
              <a:gs pos="100000">
                <a:srgbClr val="549FFF"/>
              </a:gs>
            </a:gsLst>
            <a:lin ang="792000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 flipH="1">
            <a:off x="-3832" y="16052"/>
            <a:ext cx="10925833" cy="6881034"/>
          </a:xfrm>
          <a:custGeom>
            <a:avLst/>
            <a:gdLst/>
            <a:ahLst/>
            <a:cxnLst/>
            <a:rect l="0" t="0" r="0" b="0"/>
            <a:pathLst>
              <a:path w="24279631" h="6863875" extrusionOk="0">
                <a:moveTo>
                  <a:pt x="9291599" y="0"/>
                </a:moveTo>
                <a:lnTo>
                  <a:pt x="24279631" y="5875"/>
                </a:lnTo>
                <a:lnTo>
                  <a:pt x="24250422" y="6863875"/>
                </a:lnTo>
                <a:lnTo>
                  <a:pt x="8740466" y="6858000"/>
                </a:lnTo>
                <a:cubicBezTo>
                  <a:pt x="0" y="3062308"/>
                  <a:pt x="7449035" y="312298"/>
                  <a:pt x="9291599" y="0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40784"/>
                </a:srgbClr>
              </a:gs>
              <a:gs pos="41000">
                <a:srgbClr val="003171">
                  <a:alpha val="94901"/>
                </a:srgbClr>
              </a:gs>
              <a:gs pos="100000">
                <a:srgbClr val="003171">
                  <a:alpha val="94901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 flipH="1">
            <a:off x="14659" y="881"/>
            <a:ext cx="10500940" cy="6881034"/>
          </a:xfrm>
          <a:custGeom>
            <a:avLst/>
            <a:gdLst/>
            <a:ahLst/>
            <a:cxnLst/>
            <a:rect l="0" t="0" r="0" b="0"/>
            <a:pathLst>
              <a:path w="24279631" h="6863875" extrusionOk="0">
                <a:moveTo>
                  <a:pt x="9291599" y="0"/>
                </a:moveTo>
                <a:lnTo>
                  <a:pt x="24279631" y="5875"/>
                </a:lnTo>
                <a:lnTo>
                  <a:pt x="24250422" y="6863875"/>
                </a:lnTo>
                <a:lnTo>
                  <a:pt x="8740466" y="6858000"/>
                </a:lnTo>
                <a:cubicBezTo>
                  <a:pt x="0" y="3062308"/>
                  <a:pt x="7449035" y="312298"/>
                  <a:pt x="9291599" y="0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-846666" y="-881"/>
            <a:ext cx="2167466" cy="6906895"/>
          </a:xfrm>
          <a:custGeom>
            <a:avLst/>
            <a:gdLst/>
            <a:ahLst/>
            <a:cxnLst/>
            <a:rect l="0" t="0" r="0" b="0"/>
            <a:pathLst>
              <a:path w="2167467" h="6180667" extrusionOk="0">
                <a:moveTo>
                  <a:pt x="939800" y="0"/>
                </a:moveTo>
                <a:lnTo>
                  <a:pt x="1905000" y="5881"/>
                </a:lnTo>
                <a:cubicBezTo>
                  <a:pt x="2167467" y="1035992"/>
                  <a:pt x="0" y="1848556"/>
                  <a:pt x="1896533" y="6180667"/>
                </a:cubicBezTo>
                <a:lnTo>
                  <a:pt x="939800" y="6180667"/>
                </a:lnTo>
                <a:lnTo>
                  <a:pt x="939800" y="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2" name="Shape 12"/>
          <p:cNvSpPr/>
          <p:nvPr/>
        </p:nvSpPr>
        <p:spPr>
          <a:xfrm rot="10800000" flipH="1">
            <a:off x="-524933" y="-4974"/>
            <a:ext cx="1403434" cy="6906895"/>
          </a:xfrm>
          <a:custGeom>
            <a:avLst/>
            <a:gdLst/>
            <a:ahLst/>
            <a:cxnLst/>
            <a:rect l="0" t="0" r="0" b="0"/>
            <a:pathLst>
              <a:path w="2167467" h="6180667" extrusionOk="0">
                <a:moveTo>
                  <a:pt x="939800" y="0"/>
                </a:moveTo>
                <a:lnTo>
                  <a:pt x="1905000" y="5881"/>
                </a:lnTo>
                <a:cubicBezTo>
                  <a:pt x="2167467" y="1035992"/>
                  <a:pt x="0" y="1848556"/>
                  <a:pt x="1896533" y="6180667"/>
                </a:cubicBezTo>
                <a:lnTo>
                  <a:pt x="939800" y="6180667"/>
                </a:lnTo>
                <a:lnTo>
                  <a:pt x="939800" y="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082040" y="1656080"/>
            <a:ext cx="7050900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082040" y="3230880"/>
            <a:ext cx="7035899" cy="925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rot="10800000" flipH="1">
            <a:off x="-348182" y="-4700"/>
            <a:ext cx="1723519" cy="6862700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dk2"/>
              </a:buClr>
              <a:buSzPct val="166666"/>
              <a:buFont typeface="Arial"/>
              <a:buChar char="•"/>
              <a:defRPr sz="3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indent="-285750" algn="l" rtl="0">
              <a:spcBef>
                <a:spcPts val="560"/>
              </a:spcBef>
              <a:buClr>
                <a:schemeClr val="dk2"/>
              </a:buClr>
              <a:buSzPct val="100000"/>
              <a:buFont typeface="Courier New"/>
              <a:buChar char="o"/>
              <a:defRPr sz="2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indent="-228600" algn="l" rtl="0">
              <a:spcBef>
                <a:spcPts val="480"/>
              </a:spcBef>
              <a:buClr>
                <a:schemeClr val="dk2"/>
              </a:buClr>
              <a:buSzPct val="100000"/>
              <a:buFont typeface="Wingdings"/>
              <a:buChar char="§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indent="-228600" algn="l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indent="-228600" algn="l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8" name="Shape 18"/>
          <p:cNvSpPr/>
          <p:nvPr/>
        </p:nvSpPr>
        <p:spPr>
          <a:xfrm rot="10800000" flipH="1">
            <a:off x="-1118653" y="-4700"/>
            <a:ext cx="3100650" cy="6862700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 rot="10800000">
            <a:off x="8088846" y="-6969"/>
            <a:ext cx="1100667" cy="6864969"/>
          </a:xfrm>
          <a:custGeom>
            <a:avLst/>
            <a:gdLst/>
            <a:ahLst/>
            <a:cxnLst/>
            <a:rect l="0" t="0" r="0" b="0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 rot="10800000" flipH="1">
            <a:off x="-348182" y="-4700"/>
            <a:ext cx="1723519" cy="6862700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3" name="Shape 23"/>
          <p:cNvSpPr/>
          <p:nvPr/>
        </p:nvSpPr>
        <p:spPr>
          <a:xfrm rot="10800000" flipH="1">
            <a:off x="-1118653" y="-4700"/>
            <a:ext cx="3100650" cy="6862700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4" name="Shape 24"/>
          <p:cNvSpPr/>
          <p:nvPr/>
        </p:nvSpPr>
        <p:spPr>
          <a:xfrm rot="10800000">
            <a:off x="8088846" y="-6969"/>
            <a:ext cx="1100667" cy="6864969"/>
          </a:xfrm>
          <a:custGeom>
            <a:avLst/>
            <a:gdLst/>
            <a:ahLst/>
            <a:cxnLst/>
            <a:rect l="0" t="0" r="0" b="0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165899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648200" y="165899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 rot="10800000" flipH="1">
            <a:off x="-348182" y="-4700"/>
            <a:ext cx="1723519" cy="6862700"/>
          </a:xfrm>
          <a:custGeom>
            <a:avLst/>
            <a:gdLst/>
            <a:ahLst/>
            <a:cxnLst/>
            <a:rect l="0" t="0" r="0" b="0"/>
            <a:pathLst>
              <a:path w="4476675" h="6879900" extrusionOk="0">
                <a:moveTo>
                  <a:pt x="4476676" y="16025"/>
                </a:moveTo>
                <a:lnTo>
                  <a:pt x="879695" y="0"/>
                </a:lnTo>
                <a:cubicBezTo>
                  <a:pt x="886211" y="2293300"/>
                  <a:pt x="892726" y="4586600"/>
                  <a:pt x="899242" y="6879900"/>
                </a:cubicBezTo>
                <a:lnTo>
                  <a:pt x="3909760" y="6861462"/>
                </a:lnTo>
                <a:cubicBezTo>
                  <a:pt x="0" y="3547544"/>
                  <a:pt x="1695771" y="1824359"/>
                  <a:pt x="447667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0" name="Shape 30"/>
          <p:cNvSpPr/>
          <p:nvPr/>
        </p:nvSpPr>
        <p:spPr>
          <a:xfrm rot="10800000" flipH="1">
            <a:off x="-1118653" y="-4700"/>
            <a:ext cx="3100650" cy="6862700"/>
          </a:xfrm>
          <a:custGeom>
            <a:avLst/>
            <a:gdLst/>
            <a:ahLst/>
            <a:cxnLst/>
            <a:rect l="0" t="0" r="0" b="0"/>
            <a:pathLst>
              <a:path w="8053639" h="6879900" extrusionOk="0">
                <a:moveTo>
                  <a:pt x="4696126" y="16025"/>
                </a:moveTo>
                <a:lnTo>
                  <a:pt x="2920537" y="0"/>
                </a:lnTo>
                <a:cubicBezTo>
                  <a:pt x="2927053" y="2293300"/>
                  <a:pt x="2933568" y="4586600"/>
                  <a:pt x="2940084" y="6879900"/>
                </a:cubicBezTo>
                <a:lnTo>
                  <a:pt x="4085318" y="6861462"/>
                </a:lnTo>
                <a:cubicBezTo>
                  <a:pt x="8053639" y="4651267"/>
                  <a:pt x="0" y="3113439"/>
                  <a:pt x="4696126" y="16025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1" name="Shape 31"/>
          <p:cNvSpPr/>
          <p:nvPr/>
        </p:nvSpPr>
        <p:spPr>
          <a:xfrm rot="10800000">
            <a:off x="8088846" y="-6969"/>
            <a:ext cx="1100667" cy="6864969"/>
          </a:xfrm>
          <a:custGeom>
            <a:avLst/>
            <a:gdLst/>
            <a:ahLst/>
            <a:cxnLst/>
            <a:rect l="0" t="0" r="0" b="0"/>
            <a:pathLst>
              <a:path w="1100668" h="6916846" extrusionOk="0">
                <a:moveTo>
                  <a:pt x="0" y="11711"/>
                </a:moveTo>
                <a:lnTo>
                  <a:pt x="956734" y="0"/>
                </a:lnTo>
                <a:cubicBezTo>
                  <a:pt x="33869" y="3419922"/>
                  <a:pt x="220135" y="4504457"/>
                  <a:pt x="1100668" y="6916846"/>
                </a:cubicBezTo>
                <a:lnTo>
                  <a:pt x="0" y="6916846"/>
                </a:lnTo>
                <a:lnTo>
                  <a:pt x="0" y="11711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Shape 34"/>
          <p:cNvGrpSpPr/>
          <p:nvPr/>
        </p:nvGrpSpPr>
        <p:grpSpPr>
          <a:xfrm>
            <a:off x="-6264" y="4933386"/>
            <a:ext cx="9150267" cy="3100650"/>
            <a:chOff x="-6264" y="4933386"/>
            <a:chExt cx="9150267" cy="3100650"/>
          </a:xfrm>
        </p:grpSpPr>
        <p:sp>
          <p:nvSpPr>
            <p:cNvPr id="35" name="Shape 35"/>
            <p:cNvSpPr/>
            <p:nvPr/>
          </p:nvSpPr>
          <p:spPr>
            <a:xfrm>
              <a:off x="-7" y="5537200"/>
              <a:ext cx="9144008" cy="1574769"/>
            </a:xfrm>
            <a:custGeom>
              <a:avLst/>
              <a:gdLst/>
              <a:ahLst/>
              <a:cxnLst/>
              <a:rect l="0" t="0" r="0" b="0"/>
              <a:pathLst>
                <a:path w="9144009" h="1257301" extrusionOk="0">
                  <a:moveTo>
                    <a:pt x="5" y="266700"/>
                  </a:moveTo>
                  <a:cubicBezTo>
                    <a:pt x="8115305" y="1257301"/>
                    <a:pt x="7620009" y="0"/>
                    <a:pt x="9144009" y="186267"/>
                  </a:cubicBezTo>
                  <a:cubicBezTo>
                    <a:pt x="9144008" y="441678"/>
                    <a:pt x="9143998" y="818763"/>
                    <a:pt x="9143997" y="1074174"/>
                  </a:cubicBezTo>
                  <a:lnTo>
                    <a:pt x="0" y="1086874"/>
                  </a:lnTo>
                  <a:cubicBezTo>
                    <a:pt x="0" y="854041"/>
                    <a:pt x="5" y="499533"/>
                    <a:pt x="5" y="266700"/>
                  </a:cubicBezTo>
                  <a:close/>
                </a:path>
              </a:pathLst>
            </a:custGeom>
            <a:gradFill>
              <a:gsLst>
                <a:gs pos="0">
                  <a:srgbClr val="549FFF"/>
                </a:gs>
                <a:gs pos="100000">
                  <a:srgbClr val="003171">
                    <a:alpha val="51764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6" name="Shape 36"/>
            <p:cNvSpPr/>
            <p:nvPr/>
          </p:nvSpPr>
          <p:spPr>
            <a:xfrm rot="5400000" flipH="1">
              <a:off x="3018543" y="1908578"/>
              <a:ext cx="3100650" cy="9150266"/>
            </a:xfrm>
            <a:custGeom>
              <a:avLst/>
              <a:gdLst/>
              <a:ahLst/>
              <a:cxnLst/>
              <a:rect l="0" t="0" r="0" b="0"/>
              <a:pathLst>
                <a:path w="8053639" h="6879900" extrusionOk="0">
                  <a:moveTo>
                    <a:pt x="4696126" y="16025"/>
                  </a:moveTo>
                  <a:lnTo>
                    <a:pt x="2920537" y="0"/>
                  </a:lnTo>
                  <a:cubicBezTo>
                    <a:pt x="2927053" y="2293300"/>
                    <a:pt x="2933568" y="4586600"/>
                    <a:pt x="2940084" y="6879900"/>
                  </a:cubicBezTo>
                  <a:lnTo>
                    <a:pt x="4085318" y="6861462"/>
                  </a:lnTo>
                  <a:cubicBezTo>
                    <a:pt x="8053639" y="4651267"/>
                    <a:pt x="0" y="3113439"/>
                    <a:pt x="4696126" y="16025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78823"/>
                  </a:srgbClr>
                </a:gs>
                <a:gs pos="41000">
                  <a:srgbClr val="003171">
                    <a:alpha val="78823"/>
                  </a:srgbClr>
                </a:gs>
                <a:gs pos="100000">
                  <a:srgbClr val="003171">
                    <a:alpha val="78823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7" name="Shape 37"/>
            <p:cNvSpPr/>
            <p:nvPr/>
          </p:nvSpPr>
          <p:spPr>
            <a:xfrm>
              <a:off x="-7" y="5740400"/>
              <a:ext cx="9144010" cy="1574769"/>
            </a:xfrm>
            <a:custGeom>
              <a:avLst/>
              <a:gdLst/>
              <a:ahLst/>
              <a:cxnLst/>
              <a:rect l="0" t="0" r="0" b="0"/>
              <a:pathLst>
                <a:path w="9144011" h="1257301" extrusionOk="0">
                  <a:moveTo>
                    <a:pt x="7" y="266700"/>
                  </a:moveTo>
                  <a:cubicBezTo>
                    <a:pt x="8115307" y="1257301"/>
                    <a:pt x="7620011" y="0"/>
                    <a:pt x="9144011" y="186267"/>
                  </a:cubicBezTo>
                  <a:lnTo>
                    <a:pt x="9144011" y="921775"/>
                  </a:lnTo>
                  <a:lnTo>
                    <a:pt x="0" y="931914"/>
                  </a:lnTo>
                  <a:cubicBezTo>
                    <a:pt x="0" y="699081"/>
                    <a:pt x="7" y="499533"/>
                    <a:pt x="7" y="266700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81960"/>
                  </a:srgbClr>
                </a:gs>
                <a:gs pos="100000">
                  <a:srgbClr val="003171">
                    <a:alpha val="8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152400" algn="ctr" rtl="0">
              <a:buSzPct val="100000"/>
              <a:buFont typeface="Trebuchet MS"/>
              <a:buNone/>
              <a:defRPr sz="2400"/>
            </a:lvl1pPr>
            <a:lvl2pPr marL="0" indent="152400" algn="ctr" rtl="0">
              <a:buSzPct val="100000"/>
              <a:buFont typeface="Trebuchet MS"/>
              <a:buNone/>
              <a:defRPr sz="2400"/>
            </a:lvl2pPr>
            <a:lvl3pPr marL="0" indent="152400" algn="ctr" rtl="0">
              <a:buSzPct val="100000"/>
              <a:buFont typeface="Trebuchet MS"/>
              <a:buNone/>
              <a:defRPr sz="2400"/>
            </a:lvl3pPr>
            <a:lvl4pPr marL="0" indent="152400" algn="ctr" rtl="0">
              <a:buSzPct val="100000"/>
              <a:buFont typeface="Trebuchet MS"/>
              <a:buNone/>
              <a:defRPr sz="2400"/>
            </a:lvl4pPr>
            <a:lvl5pPr marL="0" indent="152400" algn="ctr" rtl="0">
              <a:buSzPct val="100000"/>
              <a:buFont typeface="Trebuchet MS"/>
              <a:buNone/>
              <a:defRPr sz="2400"/>
            </a:lvl5pPr>
            <a:lvl6pPr marL="0" indent="152400" algn="ctr" rtl="0">
              <a:buSzPct val="100000"/>
              <a:buFont typeface="Trebuchet MS"/>
              <a:buNone/>
              <a:defRPr sz="2400"/>
            </a:lvl6pPr>
            <a:lvl7pPr marL="0" indent="152400" algn="ctr" rtl="0">
              <a:buSzPct val="100000"/>
              <a:buFont typeface="Trebuchet MS"/>
              <a:buNone/>
              <a:defRPr sz="2400"/>
            </a:lvl7pPr>
            <a:lvl8pPr marL="0" indent="152400" algn="ctr" rtl="0">
              <a:buSzPct val="100000"/>
              <a:buFont typeface="Trebuchet MS"/>
              <a:buNone/>
              <a:defRPr sz="2400"/>
            </a:lvl8pPr>
            <a:lvl9pPr marL="0" indent="152400" algn="ctr" rtl="0">
              <a:buSzPct val="100000"/>
              <a:buFont typeface="Trebuchet MS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254000"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z="4000" b="1" i="0" u="none" strike="noStrike" cap="none" baseline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727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dk2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indent="-285750" algn="l" rtl="0">
              <a:spcBef>
                <a:spcPts val="560"/>
              </a:spcBef>
              <a:buClr>
                <a:schemeClr val="dk2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indent="-228600" algn="l" rtl="0">
              <a:spcBef>
                <a:spcPts val="480"/>
              </a:spcBef>
              <a:buClr>
                <a:schemeClr val="dk2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indent="-228600" algn="l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indent="-228600" algn="l" rtl="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indent="-228600" algn="l" rtl="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gif"/><Relationship Id="rId5" Type="http://schemas.openxmlformats.org/officeDocument/2006/relationships/image" Target="../media/image3.png"/><Relationship Id="rId6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ctrTitle"/>
          </p:nvPr>
        </p:nvSpPr>
        <p:spPr>
          <a:xfrm>
            <a:off x="1082040" y="1656080"/>
            <a:ext cx="7050900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Mayotte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1082040" y="3230880"/>
            <a:ext cx="7035899" cy="925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By: Mackenzie Schell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457200" y="1218434"/>
            <a:ext cx="4543500" cy="52809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-Climat: haute moyenne est de 84 degrés et la faible est de 74. Parfait!</a:t>
            </a:r>
          </a:p>
          <a:p>
            <a:endParaRPr/>
          </a:p>
          <a:p>
            <a:pPr lvl="0" rtl="0">
              <a:buNone/>
            </a:pPr>
            <a:r>
              <a:rPr lang="en"/>
              <a:t>-Les belles plages. </a:t>
            </a:r>
          </a:p>
          <a:p>
            <a:endParaRPr/>
          </a:p>
          <a:p>
            <a:pPr lvl="0" rtl="0">
              <a:buNone/>
            </a:pPr>
            <a:r>
              <a:rPr lang="en"/>
              <a:t>-La nourriture est bonne.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1514550" y="392109"/>
            <a:ext cx="6114900" cy="7089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/>
              <a:t>Arguments</a:t>
            </a:r>
          </a:p>
        </p:txBody>
      </p:sp>
      <p:sp>
        <p:nvSpPr>
          <p:cNvPr id="149" name="Shape 149"/>
          <p:cNvSpPr/>
          <p:nvPr/>
        </p:nvSpPr>
        <p:spPr>
          <a:xfrm>
            <a:off x="4824500" y="1101009"/>
            <a:ext cx="1899412" cy="24315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50" name="Shape 150"/>
          <p:cNvSpPr/>
          <p:nvPr/>
        </p:nvSpPr>
        <p:spPr>
          <a:xfrm>
            <a:off x="6003625" y="2938750"/>
            <a:ext cx="2659987" cy="241966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51" name="Shape 151"/>
          <p:cNvSpPr/>
          <p:nvPr/>
        </p:nvSpPr>
        <p:spPr>
          <a:xfrm>
            <a:off x="3915975" y="4872789"/>
            <a:ext cx="2807937" cy="178828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457200" y="1107425"/>
            <a:ext cx="8229600" cy="56330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2400"/>
              <a:t>https://www.cia.gov/library/publications/the-world-factbook/geos/mf.html</a:t>
            </a:r>
          </a:p>
          <a:p>
            <a:endParaRPr/>
          </a:p>
          <a:p>
            <a:pPr lvl="0" rtl="0">
              <a:buNone/>
            </a:pPr>
            <a:r>
              <a:rPr lang="en" sz="2400"/>
              <a:t>http://en.wikipedia.org/wiki/Mayotte</a:t>
            </a:r>
          </a:p>
          <a:p>
            <a:endParaRPr/>
          </a:p>
          <a:p>
            <a:pPr lvl="0" rtl="0">
              <a:buNone/>
            </a:pPr>
            <a:r>
              <a:rPr lang="en" sz="2400"/>
              <a:t>http://www.google.com/imghp?hl=en&amp;tab=Ti</a:t>
            </a:r>
          </a:p>
          <a:p>
            <a:endParaRPr/>
          </a:p>
          <a:p>
            <a:pPr lvl="0" rtl="0">
              <a:buNone/>
            </a:pPr>
            <a:r>
              <a:rPr lang="en" sz="2400"/>
              <a:t>http://en.wikipedia.org/wiki/List_of_cities_in_Mayotte</a:t>
            </a:r>
          </a:p>
          <a:p>
            <a:endParaRPr/>
          </a:p>
          <a:p>
            <a:pPr lvl="0" rtl="0">
              <a:buNone/>
            </a:pPr>
            <a:r>
              <a:rPr lang="en" sz="2400"/>
              <a:t>http://hackingfamily.com/landfalls/Mayotte/Mayotte.htm</a:t>
            </a:r>
          </a:p>
          <a:p>
            <a:endParaRPr/>
          </a:p>
          <a:p>
            <a:pPr lvl="0" rtl="0">
              <a:buNone/>
            </a:pPr>
            <a:r>
              <a:rPr lang="en" sz="2400"/>
              <a:t>http://www.everyculture.com/Ma-Ni/Mayotte.html#b</a:t>
            </a:r>
          </a:p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1448400" y="0"/>
            <a:ext cx="6247200" cy="9291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 b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Bibliographie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574650"/>
            <a:ext cx="8229600" cy="5327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2400"/>
              <a:t>Sa Capitale et Drapeau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1223275" y="3398650"/>
            <a:ext cx="1371599" cy="457200"/>
          </a:xfrm>
          <a:prstGeom prst="rect">
            <a:avLst/>
          </a:prstGeom>
          <a:noFill/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67" name="Shape 67"/>
          <p:cNvSpPr/>
          <p:nvPr/>
        </p:nvSpPr>
        <p:spPr>
          <a:xfrm>
            <a:off x="5146250" y="4453826"/>
            <a:ext cx="3406702" cy="23013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68" name="Shape 68"/>
          <p:cNvSpPr/>
          <p:nvPr/>
        </p:nvSpPr>
        <p:spPr>
          <a:xfrm>
            <a:off x="1333077" y="4221973"/>
            <a:ext cx="3457574" cy="263602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69" name="Shape 69"/>
          <p:cNvSpPr txBox="1"/>
          <p:nvPr/>
        </p:nvSpPr>
        <p:spPr>
          <a:xfrm>
            <a:off x="2594875" y="-146850"/>
            <a:ext cx="3657600" cy="7215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" sz="4800" b="1">
                <a:solidFill>
                  <a:schemeClr val="dk2"/>
                </a:solidFill>
              </a:rPr>
              <a:t>Mayotte</a:t>
            </a:r>
          </a:p>
        </p:txBody>
      </p:sp>
      <p:sp>
        <p:nvSpPr>
          <p:cNvPr id="70" name="Shape 70"/>
          <p:cNvSpPr/>
          <p:nvPr/>
        </p:nvSpPr>
        <p:spPr>
          <a:xfrm>
            <a:off x="1041100" y="1791293"/>
            <a:ext cx="3243956" cy="18276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71" name="Shape 71"/>
          <p:cNvSpPr txBox="1"/>
          <p:nvPr/>
        </p:nvSpPr>
        <p:spPr>
          <a:xfrm>
            <a:off x="834278" y="3764773"/>
            <a:ext cx="3657600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" b="1">
                <a:solidFill>
                  <a:schemeClr val="dk2"/>
                </a:solidFill>
              </a:rPr>
              <a:t>Capitale- Mamoudzou</a:t>
            </a:r>
          </a:p>
        </p:txBody>
      </p:sp>
      <p:sp>
        <p:nvSpPr>
          <p:cNvPr id="72" name="Shape 72"/>
          <p:cNvSpPr/>
          <p:nvPr/>
        </p:nvSpPr>
        <p:spPr>
          <a:xfrm>
            <a:off x="5244660" y="1055282"/>
            <a:ext cx="3060311" cy="32996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1676100" y="362718"/>
            <a:ext cx="5791800" cy="5912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/>
              <a:t>Géographique</a:t>
            </a:r>
          </a:p>
        </p:txBody>
      </p:sp>
      <p:sp>
        <p:nvSpPr>
          <p:cNvPr id="78" name="Shape 78"/>
          <p:cNvSpPr/>
          <p:nvPr/>
        </p:nvSpPr>
        <p:spPr>
          <a:xfrm>
            <a:off x="6167475" y="954018"/>
            <a:ext cx="2467753" cy="223613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79" name="Shape 79"/>
          <p:cNvSpPr txBox="1"/>
          <p:nvPr/>
        </p:nvSpPr>
        <p:spPr>
          <a:xfrm>
            <a:off x="388680" y="954018"/>
            <a:ext cx="3672299" cy="56264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algn="l" rtl="0">
              <a:buNone/>
            </a:pPr>
            <a:r>
              <a:rPr lang="en" sz="3000">
                <a:solidFill>
                  <a:schemeClr val="dk2"/>
                </a:solidFill>
              </a:rPr>
              <a:t>- Une île à côté de l'Afrique</a:t>
            </a:r>
          </a:p>
          <a:p>
            <a:endParaRPr/>
          </a:p>
          <a:p>
            <a:pPr lvl="0" rtl="0">
              <a:buNone/>
            </a:pPr>
            <a:r>
              <a:rPr lang="en" sz="3000">
                <a:solidFill>
                  <a:schemeClr val="dk2"/>
                </a:solidFill>
              </a:rPr>
              <a:t>-39 kilomètres (24 miles) de long et 22 kilomètres (14 miles) de large</a:t>
            </a:r>
          </a:p>
          <a:p>
            <a:endParaRPr/>
          </a:p>
          <a:p>
            <a:pPr lvl="0" rtl="0">
              <a:buNone/>
            </a:pPr>
            <a:r>
              <a:rPr lang="en" sz="3000">
                <a:solidFill>
                  <a:schemeClr val="dk2"/>
                </a:solidFill>
              </a:rPr>
              <a:t>-Mont Benara, à 660 mètres (2165 pieds).</a:t>
            </a:r>
          </a:p>
          <a:p>
            <a:endParaRPr/>
          </a:p>
          <a:p>
            <a:pPr lvl="0" rtl="0">
              <a:buNone/>
            </a:pPr>
            <a:r>
              <a:rPr lang="en" sz="3000">
                <a:solidFill>
                  <a:schemeClr val="dk2"/>
                </a:solidFill>
              </a:rPr>
              <a:t>-Dans l'océan Indien</a:t>
            </a:r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80" name="Shape 80"/>
          <p:cNvSpPr/>
          <p:nvPr/>
        </p:nvSpPr>
        <p:spPr>
          <a:xfrm>
            <a:off x="5402300" y="4471675"/>
            <a:ext cx="3337209" cy="22211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81" name="Shape 81"/>
          <p:cNvSpPr/>
          <p:nvPr/>
        </p:nvSpPr>
        <p:spPr>
          <a:xfrm>
            <a:off x="3981825" y="2666473"/>
            <a:ext cx="3079604" cy="20700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163500" y="649050"/>
            <a:ext cx="3104400" cy="56625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3600" b="1">
                <a:latin typeface="Arial"/>
                <a:ea typeface="Arial"/>
                <a:cs typeface="Arial"/>
                <a:sym typeface="Arial"/>
              </a:rPr>
              <a:t>Ville</a:t>
            </a:r>
          </a:p>
          <a:p>
            <a:pPr lvl="0" rtl="0">
              <a:buNone/>
            </a:pPr>
            <a:r>
              <a:rPr lang="en" sz="3600">
                <a:latin typeface="Arial"/>
                <a:ea typeface="Arial"/>
                <a:cs typeface="Arial"/>
                <a:sym typeface="Arial"/>
              </a:rPr>
              <a:t>1.Mamoudzou</a:t>
            </a:r>
          </a:p>
          <a:p>
            <a:endParaRPr/>
          </a:p>
          <a:p>
            <a:pPr lvl="0" rtl="0">
              <a:buNone/>
            </a:pPr>
            <a:r>
              <a:rPr lang="en" sz="3600"/>
              <a:t>2.Koungou</a:t>
            </a:r>
          </a:p>
          <a:p>
            <a:endParaRPr/>
          </a:p>
          <a:p>
            <a:pPr lvl="0" rtl="0">
              <a:buNone/>
            </a:pPr>
            <a:r>
              <a:rPr lang="en" sz="3600"/>
              <a:t>3.Dzaoudzi</a:t>
            </a:r>
          </a:p>
          <a:p>
            <a:endParaRPr/>
          </a:p>
          <a:p>
            <a:pPr lvl="0" rtl="0">
              <a:buNone/>
            </a:pPr>
            <a:r>
              <a:rPr lang="en" sz="3600"/>
              <a:t>4.Dembeni</a:t>
            </a:r>
          </a:p>
          <a:p>
            <a:endParaRPr/>
          </a:p>
          <a:p>
            <a:pPr lvl="0" rtl="0">
              <a:buNone/>
            </a:pPr>
            <a:r>
              <a:rPr lang="en" sz="3600"/>
              <a:t>5.Tsingoni</a:t>
            </a:r>
          </a:p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2094600" y="0"/>
            <a:ext cx="4954800" cy="8996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 u="sng"/>
              <a:t>Villes</a:t>
            </a:r>
          </a:p>
        </p:txBody>
      </p:sp>
      <p:sp>
        <p:nvSpPr>
          <p:cNvPr id="88" name="Shape 88"/>
          <p:cNvSpPr/>
          <p:nvPr/>
        </p:nvSpPr>
        <p:spPr>
          <a:xfrm>
            <a:off x="6769297" y="1042168"/>
            <a:ext cx="1929776" cy="13881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9" name="Shape 89"/>
          <p:cNvSpPr txBox="1"/>
          <p:nvPr/>
        </p:nvSpPr>
        <p:spPr>
          <a:xfrm>
            <a:off x="3066714" y="858150"/>
            <a:ext cx="2335799" cy="5244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3000" b="1">
                <a:solidFill>
                  <a:schemeClr val="dk2"/>
                </a:solidFill>
              </a:rPr>
              <a:t>Population</a:t>
            </a:r>
          </a:p>
          <a:p>
            <a:pPr lvl="0" algn="ctr" rtl="0">
              <a:buNone/>
            </a:pPr>
            <a:r>
              <a:rPr lang="en" sz="3600">
                <a:solidFill>
                  <a:schemeClr val="dk2"/>
                </a:solidFill>
              </a:rPr>
              <a:t>53,022</a:t>
            </a:r>
          </a:p>
          <a:p>
            <a:endParaRPr/>
          </a:p>
          <a:p>
            <a:pPr lvl="0" algn="ctr" rtl="0">
              <a:buNone/>
            </a:pPr>
            <a:r>
              <a:rPr lang="en" sz="3600">
                <a:solidFill>
                  <a:schemeClr val="dk2"/>
                </a:solidFill>
              </a:rPr>
              <a:t>19,831</a:t>
            </a:r>
          </a:p>
          <a:p>
            <a:endParaRPr/>
          </a:p>
          <a:p>
            <a:pPr lvl="0" algn="ctr" rtl="0">
              <a:buNone/>
            </a:pPr>
            <a:r>
              <a:rPr lang="en" sz="3600">
                <a:solidFill>
                  <a:schemeClr val="dk2"/>
                </a:solidFill>
              </a:rPr>
              <a:t>15,339</a:t>
            </a:r>
          </a:p>
          <a:p>
            <a:endParaRPr/>
          </a:p>
          <a:p>
            <a:pPr lvl="0" algn="ctr" rtl="0">
              <a:buNone/>
            </a:pPr>
            <a:r>
              <a:rPr lang="en" sz="3600">
                <a:solidFill>
                  <a:schemeClr val="dk2"/>
                </a:solidFill>
              </a:rPr>
              <a:t>10,141</a:t>
            </a:r>
          </a:p>
          <a:p>
            <a:endParaRPr/>
          </a:p>
          <a:p>
            <a:pPr algn="ctr">
              <a:buNone/>
            </a:pPr>
            <a:r>
              <a:rPr lang="en" sz="3600">
                <a:solidFill>
                  <a:schemeClr val="dk2"/>
                </a:solidFill>
              </a:rPr>
              <a:t>9,200</a:t>
            </a:r>
          </a:p>
        </p:txBody>
      </p:sp>
      <p:sp>
        <p:nvSpPr>
          <p:cNvPr id="90" name="Shape 90"/>
          <p:cNvSpPr/>
          <p:nvPr/>
        </p:nvSpPr>
        <p:spPr>
          <a:xfrm>
            <a:off x="5089725" y="2229184"/>
            <a:ext cx="2079435" cy="149539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91" name="Shape 91"/>
          <p:cNvSpPr txBox="1"/>
          <p:nvPr/>
        </p:nvSpPr>
        <p:spPr>
          <a:xfrm>
            <a:off x="6845985" y="1137125"/>
            <a:ext cx="529799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dk2"/>
                </a:solidFill>
              </a:rPr>
              <a:t>1.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5089725" y="2317309"/>
            <a:ext cx="515100" cy="5601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dk2"/>
                </a:solidFill>
              </a:rPr>
              <a:t>2.</a:t>
            </a:r>
          </a:p>
        </p:txBody>
      </p:sp>
      <p:sp>
        <p:nvSpPr>
          <p:cNvPr id="93" name="Shape 93"/>
          <p:cNvSpPr/>
          <p:nvPr/>
        </p:nvSpPr>
        <p:spPr>
          <a:xfrm>
            <a:off x="6930745" y="3002200"/>
            <a:ext cx="2087146" cy="150091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94" name="Shape 94"/>
          <p:cNvSpPr txBox="1"/>
          <p:nvPr/>
        </p:nvSpPr>
        <p:spPr>
          <a:xfrm>
            <a:off x="6930745" y="3104955"/>
            <a:ext cx="588299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dk2"/>
                </a:solidFill>
              </a:rPr>
              <a:t>3.</a:t>
            </a:r>
          </a:p>
        </p:txBody>
      </p:sp>
      <p:sp>
        <p:nvSpPr>
          <p:cNvPr id="95" name="Shape 95"/>
          <p:cNvSpPr/>
          <p:nvPr/>
        </p:nvSpPr>
        <p:spPr>
          <a:xfrm>
            <a:off x="4973454" y="4147569"/>
            <a:ext cx="2072455" cy="148835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sp>
        <p:nvSpPr>
          <p:cNvPr id="96" name="Shape 96"/>
          <p:cNvSpPr txBox="1"/>
          <p:nvPr/>
        </p:nvSpPr>
        <p:spPr>
          <a:xfrm>
            <a:off x="4973454" y="4265044"/>
            <a:ext cx="588299" cy="5453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dk2"/>
                </a:solidFill>
              </a:rPr>
              <a:t>4.</a:t>
            </a:r>
          </a:p>
        </p:txBody>
      </p:sp>
      <p:sp>
        <p:nvSpPr>
          <p:cNvPr id="97" name="Shape 97"/>
          <p:cNvSpPr/>
          <p:nvPr/>
        </p:nvSpPr>
        <p:spPr>
          <a:xfrm>
            <a:off x="6930745" y="5180044"/>
            <a:ext cx="2182021" cy="156884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</p:sp>
      <p:sp>
        <p:nvSpPr>
          <p:cNvPr id="98" name="Shape 98"/>
          <p:cNvSpPr txBox="1"/>
          <p:nvPr/>
        </p:nvSpPr>
        <p:spPr>
          <a:xfrm>
            <a:off x="7049400" y="5293109"/>
            <a:ext cx="558899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2400">
                <a:solidFill>
                  <a:schemeClr val="dk2"/>
                </a:solidFill>
              </a:rPr>
              <a:t>5.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315854" y="6262284"/>
            <a:ext cx="3657600" cy="4866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3000">
                <a:solidFill>
                  <a:schemeClr val="dk2"/>
                </a:solidFill>
              </a:rPr>
              <a:t>Total Pop.- 209,530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1911000" y="245245"/>
            <a:ext cx="5322000" cy="8849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Chefs</a:t>
            </a:r>
          </a:p>
        </p:txBody>
      </p:sp>
      <p:sp>
        <p:nvSpPr>
          <p:cNvPr id="105" name="Shape 105"/>
          <p:cNvSpPr/>
          <p:nvPr/>
        </p:nvSpPr>
        <p:spPr>
          <a:xfrm>
            <a:off x="3494652" y="1291795"/>
            <a:ext cx="2154694" cy="33614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06" name="Shape 106"/>
          <p:cNvSpPr txBox="1"/>
          <p:nvPr/>
        </p:nvSpPr>
        <p:spPr>
          <a:xfrm>
            <a:off x="1884150" y="4735000"/>
            <a:ext cx="5375700" cy="5306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2400">
                <a:solidFill>
                  <a:schemeClr val="dk2"/>
                </a:solidFill>
              </a:rPr>
              <a:t>François Hollande est le président.</a:t>
            </a:r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442525" y="821943"/>
            <a:ext cx="4881299" cy="50310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3000"/>
              <a:t>-Mayotte est l'une des quatre îles nommées les Comores.</a:t>
            </a:r>
          </a:p>
          <a:p>
            <a:endParaRPr/>
          </a:p>
          <a:p>
            <a:pPr lvl="0" rtl="0">
              <a:buNone/>
            </a:pPr>
            <a:r>
              <a:rPr lang="en" sz="3000"/>
              <a:t>-En 1843, l'île de Mayotte a été cédée à la France.</a:t>
            </a:r>
          </a:p>
          <a:p>
            <a:endParaRPr/>
          </a:p>
          <a:p>
            <a:pPr lvl="0" rtl="0">
              <a:buNone/>
            </a:pPr>
            <a:r>
              <a:rPr lang="en" sz="3000"/>
              <a:t>-Plus d'un siècle plus tard, l'archipel des Comores voulaient l'indépendance mais Mayotte ont voté pour faire partie de la France.</a:t>
            </a:r>
          </a:p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1969800" y="201218"/>
            <a:ext cx="5204399" cy="7089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Histoire</a:t>
            </a:r>
          </a:p>
        </p:txBody>
      </p:sp>
      <p:sp>
        <p:nvSpPr>
          <p:cNvPr id="113" name="Shape 113"/>
          <p:cNvSpPr/>
          <p:nvPr/>
        </p:nvSpPr>
        <p:spPr>
          <a:xfrm>
            <a:off x="5517350" y="910118"/>
            <a:ext cx="2857500" cy="2857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14" name="Shape 114"/>
          <p:cNvSpPr/>
          <p:nvPr/>
        </p:nvSpPr>
        <p:spPr>
          <a:xfrm>
            <a:off x="5517350" y="4076637"/>
            <a:ext cx="3238500" cy="23907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457200" y="259943"/>
            <a:ext cx="8229600" cy="9291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Personnages Célèbres</a:t>
            </a:r>
          </a:p>
        </p:txBody>
      </p:sp>
      <p:sp>
        <p:nvSpPr>
          <p:cNvPr id="120" name="Shape 120"/>
          <p:cNvSpPr/>
          <p:nvPr/>
        </p:nvSpPr>
        <p:spPr>
          <a:xfrm>
            <a:off x="668117" y="3853900"/>
            <a:ext cx="3948496" cy="262417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21" name="Shape 121"/>
          <p:cNvSpPr txBox="1"/>
          <p:nvPr/>
        </p:nvSpPr>
        <p:spPr>
          <a:xfrm>
            <a:off x="813565" y="3016800"/>
            <a:ext cx="3657600" cy="8244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2400">
                <a:solidFill>
                  <a:schemeClr val="dk2"/>
                </a:solidFill>
              </a:rPr>
              <a:t>Fernando Augustin- Athlète</a:t>
            </a:r>
          </a:p>
          <a:p>
            <a:endParaRPr/>
          </a:p>
          <a:p>
            <a:endParaRPr/>
          </a:p>
          <a:p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4693412" y="1122588"/>
            <a:ext cx="4065915" cy="273131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23" name="Shape 123"/>
          <p:cNvSpPr txBox="1"/>
          <p:nvPr/>
        </p:nvSpPr>
        <p:spPr>
          <a:xfrm>
            <a:off x="4897570" y="3853900"/>
            <a:ext cx="3657600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2400">
                <a:solidFill>
                  <a:schemeClr val="dk2"/>
                </a:solidFill>
              </a:rPr>
              <a:t>Linley Marthe- Musicien</a:t>
            </a:r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574675" y="1174384"/>
            <a:ext cx="3838800" cy="52953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3000">
                <a:latin typeface="Arial"/>
                <a:ea typeface="Arial"/>
                <a:cs typeface="Arial"/>
                <a:sym typeface="Arial"/>
              </a:rPr>
              <a:t>-Hymne National est "La Marseillaise"</a:t>
            </a:r>
          </a:p>
          <a:p>
            <a:endParaRPr/>
          </a:p>
          <a:p>
            <a:pPr lvl="0" rtl="0">
              <a:buNone/>
            </a:pPr>
            <a:r>
              <a:rPr lang="en" sz="3000"/>
              <a:t>-La langue officielle est français mais ils parlent aussi le swahili.</a:t>
            </a:r>
          </a:p>
          <a:p>
            <a:endParaRPr/>
          </a:p>
          <a:p>
            <a:pPr lvl="0" rtl="0">
              <a:buNone/>
            </a:pPr>
            <a:r>
              <a:rPr lang="en" sz="3000"/>
              <a:t>-Currency est l'euro.</a:t>
            </a:r>
          </a:p>
          <a:p>
            <a:endParaRPr/>
          </a:p>
          <a:p>
            <a:pPr lvl="0" rtl="0">
              <a:buNone/>
            </a:pPr>
            <a:r>
              <a:rPr lang="en" sz="3000"/>
              <a:t>-Religion est Muslim et Catholic</a:t>
            </a:r>
          </a:p>
          <a:p>
            <a:endParaRPr/>
          </a:p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2197500" y="186543"/>
            <a:ext cx="4748999" cy="7529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/>
              <a:t>Culture</a:t>
            </a:r>
          </a:p>
        </p:txBody>
      </p:sp>
      <p:sp>
        <p:nvSpPr>
          <p:cNvPr id="130" name="Shape 130"/>
          <p:cNvSpPr/>
          <p:nvPr/>
        </p:nvSpPr>
        <p:spPr>
          <a:xfrm rot="863769">
            <a:off x="6736457" y="2447162"/>
            <a:ext cx="2197029" cy="219702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31" name="Shape 131"/>
          <p:cNvSpPr/>
          <p:nvPr/>
        </p:nvSpPr>
        <p:spPr>
          <a:xfrm rot="-497580">
            <a:off x="4732724" y="1068439"/>
            <a:ext cx="1930307" cy="197271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32" name="Shape 132"/>
          <p:cNvSpPr/>
          <p:nvPr/>
        </p:nvSpPr>
        <p:spPr>
          <a:xfrm rot="-603231">
            <a:off x="4413474" y="3836492"/>
            <a:ext cx="2208088" cy="138664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133" name="Shape 133"/>
          <p:cNvSpPr/>
          <p:nvPr/>
        </p:nvSpPr>
        <p:spPr>
          <a:xfrm rot="1252639">
            <a:off x="6998673" y="4935922"/>
            <a:ext cx="1160870" cy="168546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765600" y="196667"/>
            <a:ext cx="7612800" cy="8849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" sz="4800"/>
              <a:t>De cuisine </a:t>
            </a:r>
          </a:p>
        </p:txBody>
      </p:sp>
      <p:sp>
        <p:nvSpPr>
          <p:cNvPr id="139" name="Shape 139"/>
          <p:cNvSpPr/>
          <p:nvPr/>
        </p:nvSpPr>
        <p:spPr>
          <a:xfrm>
            <a:off x="912475" y="4139777"/>
            <a:ext cx="3380444" cy="243702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40" name="Shape 140"/>
          <p:cNvSpPr txBox="1"/>
          <p:nvPr/>
        </p:nvSpPr>
        <p:spPr>
          <a:xfrm>
            <a:off x="4965575" y="4476825"/>
            <a:ext cx="3716400" cy="15587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lvl="0" algn="ctr" rtl="0">
              <a:buNone/>
            </a:pPr>
            <a:r>
              <a:rPr lang="en" sz="2400">
                <a:solidFill>
                  <a:schemeClr val="dk2"/>
                </a:solidFill>
              </a:rPr>
              <a:t>Le riz, les légumes et lait de coco sont des aliments populaires.</a:t>
            </a:r>
          </a:p>
          <a:p>
            <a:endParaRPr/>
          </a:p>
          <a:p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912475" y="1184467"/>
            <a:ext cx="2746335" cy="274398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42" name="Shape 142"/>
          <p:cNvSpPr/>
          <p:nvPr/>
        </p:nvSpPr>
        <p:spPr>
          <a:xfrm>
            <a:off x="4363657" y="1365285"/>
            <a:ext cx="3169761" cy="238234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506">
      <a:dk1>
        <a:srgbClr val="000000"/>
      </a:dk1>
      <a:lt1>
        <a:srgbClr val="FFFFFF"/>
      </a:lt1>
      <a:dk2>
        <a:srgbClr val="00387E"/>
      </a:dk2>
      <a:lt2>
        <a:srgbClr val="C6D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87E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</Words>
  <Application>Microsoft Macintosh PowerPoint</Application>
  <PresentationFormat>On-screen Show (4:3)</PresentationFormat>
  <Paragraphs>86</Paragraphs>
  <Slides>11</Slides>
  <Notes>11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/>
      <vt:lpstr/>
      <vt:lpstr>Mayotte</vt:lpstr>
      <vt:lpstr>Sa Capitale et Drapeau</vt:lpstr>
      <vt:lpstr>Géographique</vt:lpstr>
      <vt:lpstr>Villes</vt:lpstr>
      <vt:lpstr>Chefs</vt:lpstr>
      <vt:lpstr>Histoire</vt:lpstr>
      <vt:lpstr>Personnages Célèbres</vt:lpstr>
      <vt:lpstr>Culture</vt:lpstr>
      <vt:lpstr>De cuisine </vt:lpstr>
      <vt:lpstr>Arguments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Mayotte</dc:title>
  <cp:lastModifiedBy>user</cp:lastModifiedBy>
  <cp:revision>1</cp:revision>
  <dcterms:created xsi:type="dcterms:W3CDTF">2012-09-04T02:00:20Z</dcterms:created>
  <dcterms:modified xsi:type="dcterms:W3CDTF">2012-09-04T02:00:32Z</dcterms:modified>
</cp:coreProperties>
</file>